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10" r:id="rId3"/>
    <p:sldId id="311" r:id="rId4"/>
    <p:sldId id="312" r:id="rId5"/>
    <p:sldId id="313" r:id="rId6"/>
    <p:sldId id="315" r:id="rId7"/>
    <p:sldId id="283" r:id="rId8"/>
    <p:sldId id="291" r:id="rId9"/>
    <p:sldId id="288" r:id="rId10"/>
    <p:sldId id="286" r:id="rId11"/>
    <p:sldId id="289" r:id="rId12"/>
    <p:sldId id="287" r:id="rId13"/>
    <p:sldId id="284" r:id="rId14"/>
    <p:sldId id="290" r:id="rId15"/>
    <p:sldId id="28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66"/>
    <a:srgbClr val="FEBDB8"/>
    <a:srgbClr val="CCFFFF"/>
    <a:srgbClr val="FFFF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3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19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F1096AC-A938-4F36-92D9-FCE86BDD0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79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1AFB0-56D7-45AB-964B-692E9A79C291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F59F3E-95D2-4E1D-A5BD-A68275908F7B}" type="slidenum">
              <a:rPr lang="en-US"/>
              <a:pPr/>
              <a:t>11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7A7778-02D3-40DC-A786-20C224EBA2EC}" type="slidenum">
              <a:rPr lang="en-US"/>
              <a:pPr/>
              <a:t>12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3DE7E-CAC5-4068-A974-EB1D6D3F0E8E}" type="slidenum">
              <a:rPr lang="en-US"/>
              <a:pPr/>
              <a:t>13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7923A0-1621-4AA1-8601-2E45CD6A0E4C}" type="slidenum">
              <a:rPr lang="en-US"/>
              <a:pPr/>
              <a:t>14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9E6D6F-EBFB-4737-9221-9983F9D118D1}" type="slidenum">
              <a:rPr lang="en-US"/>
              <a:pPr/>
              <a:t>15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A2DE433-3E10-423C-B133-4F0DD9F30AD3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BBB612-0434-49AE-A741-611F0C779430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965F16C-0A08-41E6-83A3-CA5D77EE6FBE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72880C3-33F4-4D99-8F36-646CF3C49A9B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C512D1-5F95-42D2-95D8-C9005F50D641}" type="slidenum">
              <a:rPr lang="en-US"/>
              <a:pPr/>
              <a:t>7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5CD507-BA28-4DB3-9FEC-6682F28E33AA}" type="slidenum">
              <a:rPr lang="en-US"/>
              <a:pPr/>
              <a:t>8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F5C054-13F4-4EFE-BF40-BF52AA70C351}" type="slidenum">
              <a:rPr lang="en-US"/>
              <a:pPr/>
              <a:t>9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B3D7B4-7807-494F-9B69-A6EA9D21D9A2}" type="slidenum">
              <a:rPr lang="en-US"/>
              <a:pPr/>
              <a:t>10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9CA3D-1213-40C2-914F-CA885FC6E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7C2CB-527E-49F9-B7DB-0E32B11C9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88C40-DB0B-4068-802F-6675A6C78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80091-2980-4E69-AC13-4CBEAD4E8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6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BB2C7-40C2-4130-895B-090181424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8644B-60A8-4B31-A277-DE4D1B786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27FAE-B5C6-434A-AC60-30A5E9BFF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36FFA-4137-4510-976C-BCB2A1D85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E2B67-5C63-4D86-8B16-0C090CB9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EDAB3-F8F6-498C-9DCE-54DFAB8DF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2E1BD-DA7C-4F20-84E4-2BC67B4DA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944B1-C90E-4C65-9921-39892DE09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 b="-30032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0655E5E-5F3C-4F71-A0C1-0A25D9BE6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rgbClr val="008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accent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2438400"/>
          </a:xfrm>
        </p:spPr>
        <p:txBody>
          <a:bodyPr/>
          <a:lstStyle/>
          <a:p>
            <a:pPr eaLnBrk="1" hangingPunct="1"/>
            <a:r>
              <a:rPr lang="en-US" dirty="0" smtClean="0"/>
              <a:t>Session 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Budget and Budget Justification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34000"/>
            <a:ext cx="64008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FISH 521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/>
              <a:t>Direct and indirect costs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Direct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Directly incurred by the project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E.g. your salary, equipment, supplies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Indirect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Costs incurred for maintenance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administrative and clerical salaries, office supplies, toner cartridges, telephone charges, cellular phones, pagers, and related service charges, routine copying charges, memberships, journal subscriptions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These costs can usually not be included as direct costs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Some exceptions: NSF allows administrative salaries if needed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Basis for calculating indirect costs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MTDC – modified total direct costs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Excludes equipment and tuition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On campus: 56%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Off campus: 26%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Sharing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265238"/>
            <a:ext cx="8229600" cy="4987925"/>
          </a:xfrm>
        </p:spPr>
        <p:txBody>
          <a:bodyPr/>
          <a:lstStyle/>
          <a:p>
            <a:pPr eaLnBrk="1" hangingPunct="1"/>
            <a:r>
              <a:rPr lang="en-US" sz="2000" dirty="0" smtClean="0"/>
              <a:t>Many federal sponsors</a:t>
            </a:r>
          </a:p>
          <a:p>
            <a:pPr lvl="1" eaLnBrk="1" hangingPunct="1"/>
            <a:r>
              <a:rPr lang="en-US" sz="1800" dirty="0" smtClean="0"/>
              <a:t>Not NSF</a:t>
            </a:r>
          </a:p>
          <a:p>
            <a:pPr eaLnBrk="1" hangingPunct="1"/>
            <a:r>
              <a:rPr lang="en-US" sz="2000" dirty="0" smtClean="0"/>
              <a:t>State shares cost</a:t>
            </a:r>
          </a:p>
          <a:p>
            <a:pPr lvl="1" eaLnBrk="1" hangingPunct="1"/>
            <a:r>
              <a:rPr lang="en-US" sz="1800" dirty="0" smtClean="0"/>
              <a:t>Non-federal funds</a:t>
            </a:r>
          </a:p>
          <a:p>
            <a:pPr lvl="2" eaLnBrk="1" hangingPunct="1"/>
            <a:r>
              <a:rPr lang="en-US" sz="1600" dirty="0" smtClean="0"/>
              <a:t>State collaborators</a:t>
            </a:r>
          </a:p>
          <a:p>
            <a:pPr lvl="2" eaLnBrk="1" hangingPunct="1"/>
            <a:r>
              <a:rPr lang="en-US" sz="1600" dirty="0" smtClean="0"/>
              <a:t>University</a:t>
            </a:r>
          </a:p>
          <a:p>
            <a:pPr eaLnBrk="1" hangingPunct="1"/>
            <a:r>
              <a:rPr lang="en-US" sz="2000" dirty="0" smtClean="0"/>
              <a:t>Falls under previous rules</a:t>
            </a:r>
          </a:p>
          <a:p>
            <a:pPr lvl="1" eaLnBrk="1" hangingPunct="1"/>
            <a:r>
              <a:rPr lang="en-US" sz="1800" dirty="0" smtClean="0"/>
              <a:t>E.g. Salary: faculty time (+ benefits + indirect)</a:t>
            </a:r>
          </a:p>
          <a:p>
            <a:pPr lvl="2" eaLnBrk="1" hangingPunct="1"/>
            <a:r>
              <a:rPr lang="en-US" sz="1600" dirty="0" smtClean="0"/>
              <a:t>Have to work on project</a:t>
            </a:r>
          </a:p>
          <a:p>
            <a:pPr lvl="2" eaLnBrk="1" hangingPunct="1"/>
            <a:r>
              <a:rPr lang="en-US" sz="1600" dirty="0" smtClean="0"/>
              <a:t>Still time available</a:t>
            </a:r>
          </a:p>
          <a:p>
            <a:pPr lvl="3" eaLnBrk="1" hangingPunct="1"/>
            <a:r>
              <a:rPr lang="en-US" sz="1400" dirty="0" smtClean="0"/>
              <a:t>Current and pending support</a:t>
            </a:r>
          </a:p>
          <a:p>
            <a:pPr eaLnBrk="1" hangingPunct="1"/>
            <a:r>
              <a:rPr lang="en-US" sz="2000" dirty="0" smtClean="0"/>
              <a:t>UW discourages committing cost sharing if not required</a:t>
            </a:r>
          </a:p>
          <a:p>
            <a:pPr lvl="1" eaLnBrk="1" hangingPunct="1"/>
            <a:r>
              <a:rPr lang="en-US" sz="1800" dirty="0" smtClean="0"/>
              <a:t>Paperwork – has to be documented</a:t>
            </a:r>
          </a:p>
          <a:p>
            <a:pPr lvl="1" eaLnBrk="1" hangingPunct="1"/>
            <a:r>
              <a:rPr lang="en-US" sz="1800" dirty="0" smtClean="0"/>
              <a:t>Legal requirements</a:t>
            </a:r>
          </a:p>
          <a:p>
            <a:pPr lvl="1" eaLnBrk="1" hangingPunct="1"/>
            <a:r>
              <a:rPr lang="en-US" sz="1800" dirty="0" smtClean="0"/>
              <a:t>Limits flexibility</a:t>
            </a:r>
          </a:p>
          <a:p>
            <a:pPr eaLnBrk="1" hangingPunct="1"/>
            <a:r>
              <a:rPr lang="en-US" sz="2000" dirty="0" smtClean="0"/>
              <a:t>List in budget and budget justification</a:t>
            </a:r>
          </a:p>
          <a:p>
            <a:pPr lvl="1" eaLnBrk="1" hangingPunct="1"/>
            <a:r>
              <a:rPr lang="en-US" sz="1800" dirty="0" smtClean="0"/>
              <a:t>Does TA count?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Budget Categories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3388" y="929512"/>
            <a:ext cx="4038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Salaries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Calculate accurately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Increase by 4% each year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Fringe Benefits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Employer benefits contributions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Different rates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Equipment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&gt; $ 2,000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Supplies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Travel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National </a:t>
            </a:r>
            <a:r>
              <a:rPr lang="en-US" sz="1600" dirty="0" err="1" smtClean="0"/>
              <a:t>vs</a:t>
            </a:r>
            <a:r>
              <a:rPr lang="en-US" sz="1600" dirty="0" smtClean="0"/>
              <a:t> international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May need US carrier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Contractual Services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Bench fees, camp fees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subcontracts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Graduate tuition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Annual increase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Publication costs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1800" dirty="0" smtClean="0"/>
              <a:t>Budget Template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/>
              <a:t>NSF on webpage – don’t use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/>
              <a:t>Budget template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400" dirty="0" smtClean="0"/>
              <a:t>Rates are wrong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/>
              <a:t>SAFS Budget site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200" dirty="0" smtClean="0"/>
              <a:t>Link on website</a:t>
            </a:r>
          </a:p>
          <a:p>
            <a:pPr eaLnBrk="1" hangingPunct="1">
              <a:lnSpc>
                <a:spcPct val="110000"/>
              </a:lnSpc>
            </a:pPr>
            <a:endParaRPr lang="en-US" sz="1800" dirty="0" smtClean="0"/>
          </a:p>
          <a:p>
            <a:pPr eaLnBrk="1" hangingPunct="1">
              <a:lnSpc>
                <a:spcPct val="110000"/>
              </a:lnSpc>
            </a:pPr>
            <a:r>
              <a:rPr lang="en-US" sz="1800" dirty="0" smtClean="0"/>
              <a:t>Need to be allocated accurately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/>
              <a:t>Later change may require sponsor’s permission</a:t>
            </a:r>
          </a:p>
          <a:p>
            <a:pPr eaLnBrk="1" hangingPunct="1">
              <a:lnSpc>
                <a:spcPct val="110000"/>
              </a:lnSpc>
            </a:pPr>
            <a:endParaRPr lang="en-US" sz="1800" dirty="0" smtClean="0"/>
          </a:p>
          <a:p>
            <a:pPr eaLnBrk="1" hangingPunct="1">
              <a:lnSpc>
                <a:spcPct val="110000"/>
              </a:lnSpc>
            </a:pPr>
            <a:r>
              <a:rPr lang="en-US" sz="1800" dirty="0" smtClean="0"/>
              <a:t>Costs need to be distributed fairly among projects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/>
              <a:t>E.g. labs, field camps, </a:t>
            </a:r>
            <a:r>
              <a:rPr lang="en-US" sz="1600" dirty="0" err="1" smtClean="0"/>
              <a:t>etc</a:t>
            </a:r>
            <a:endParaRPr lang="en-US" sz="1600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/>
              <a:t>Cost centers</a:t>
            </a:r>
          </a:p>
          <a:p>
            <a:pPr eaLnBrk="1" hangingPunct="1">
              <a:lnSpc>
                <a:spcPct val="11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Financial compliance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11275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Use the money for what you said you would use it for</a:t>
            </a:r>
          </a:p>
          <a:p>
            <a:pPr lvl="1" eaLnBrk="1" hangingPunct="1"/>
            <a:r>
              <a:rPr lang="en-US" smtClean="0"/>
              <a:t>Salary</a:t>
            </a:r>
          </a:p>
          <a:p>
            <a:pPr lvl="2" eaLnBrk="1" hangingPunct="1"/>
            <a:r>
              <a:rPr lang="en-US" smtClean="0"/>
              <a:t>Only work actually carried out</a:t>
            </a:r>
          </a:p>
          <a:p>
            <a:pPr lvl="2" eaLnBrk="1" hangingPunct="1"/>
            <a:r>
              <a:rPr lang="en-US" smtClean="0"/>
              <a:t>Based on percentage time spent on work</a:t>
            </a:r>
          </a:p>
          <a:p>
            <a:pPr lvl="2" eaLnBrk="1" hangingPunct="1"/>
            <a:r>
              <a:rPr lang="en-US" smtClean="0"/>
              <a:t>Pay salary based on effort, not on funding </a:t>
            </a:r>
          </a:p>
          <a:p>
            <a:pPr lvl="1" eaLnBrk="1" hangingPunct="1"/>
            <a:r>
              <a:rPr lang="en-US" smtClean="0"/>
              <a:t>Equipment and Supplies</a:t>
            </a:r>
          </a:p>
          <a:p>
            <a:pPr lvl="2" eaLnBrk="1" hangingPunct="1"/>
            <a:r>
              <a:rPr lang="en-US" smtClean="0"/>
              <a:t>Direct benefit to project</a:t>
            </a:r>
          </a:p>
          <a:p>
            <a:pPr lvl="2" eaLnBrk="1" hangingPunct="1"/>
            <a:r>
              <a:rPr lang="en-US" smtClean="0"/>
              <a:t>Proportional allocation</a:t>
            </a:r>
          </a:p>
          <a:p>
            <a:pPr eaLnBrk="1" hangingPunct="1"/>
            <a:r>
              <a:rPr lang="en-US" smtClean="0"/>
              <a:t>Major changes (&gt;20%)</a:t>
            </a:r>
          </a:p>
          <a:p>
            <a:pPr lvl="1" eaLnBrk="1" hangingPunct="1"/>
            <a:r>
              <a:rPr lang="en-US" smtClean="0"/>
              <a:t>Need approval by sponsor</a:t>
            </a:r>
          </a:p>
          <a:p>
            <a:pPr eaLnBrk="1" hangingPunct="1"/>
            <a:r>
              <a:rPr lang="en-US" smtClean="0"/>
              <a:t>If audit</a:t>
            </a:r>
          </a:p>
          <a:p>
            <a:pPr lvl="1" eaLnBrk="1" hangingPunct="1"/>
            <a:r>
              <a:rPr lang="en-US" smtClean="0"/>
              <a:t>Expenses can be disallowed</a:t>
            </a:r>
          </a:p>
          <a:p>
            <a:pPr lvl="2" eaLnBrk="1" hangingPunct="1"/>
            <a:r>
              <a:rPr lang="en-US" smtClean="0"/>
              <a:t>Funds have to be repaid to the sponsor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Budget Justification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028" y="1322408"/>
            <a:ext cx="8229600" cy="4976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Effort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Who, salary level, % FTE, duration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Include undergraduate hourly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Equipment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Why needed?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Supplies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Brief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Travel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Describe why, where and who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Subcontracts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Benefit to project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Not more than 3 pages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1 is usually enough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See example proposals on catalyst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Panel Exercise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Work Plan</a:t>
            </a:r>
          </a:p>
          <a:p>
            <a:pPr lvl="1" eaLnBrk="1" hangingPunct="1"/>
            <a:r>
              <a:rPr lang="en-US" dirty="0" smtClean="0"/>
              <a:t>Discuss</a:t>
            </a:r>
          </a:p>
          <a:p>
            <a:pPr lvl="1" eaLnBrk="1" hangingPunct="1"/>
            <a:r>
              <a:rPr lang="en-US" dirty="0" smtClean="0"/>
              <a:t>Discuss link to objectives</a:t>
            </a:r>
          </a:p>
          <a:p>
            <a:pPr eaLnBrk="1" hangingPunct="1"/>
            <a:r>
              <a:rPr lang="en-US" dirty="0" smtClean="0"/>
              <a:t>Budget</a:t>
            </a:r>
          </a:p>
          <a:p>
            <a:pPr lvl="1" eaLnBrk="1" hangingPunct="1"/>
            <a:r>
              <a:rPr lang="en-US" dirty="0" smtClean="0"/>
              <a:t>Discuss in connection to work plan</a:t>
            </a:r>
          </a:p>
          <a:p>
            <a:pPr lvl="1" eaLnBrk="1" hangingPunct="1"/>
            <a:r>
              <a:rPr lang="en-US" dirty="0" smtClean="0"/>
              <a:t>Budget templates (Excel) online</a:t>
            </a:r>
          </a:p>
          <a:p>
            <a:pPr lvl="2" eaLnBrk="1" hangingPunct="1"/>
            <a:r>
              <a:rPr lang="en-US" dirty="0" smtClean="0"/>
              <a:t>NSF budget template (don’t use)</a:t>
            </a:r>
          </a:p>
          <a:p>
            <a:pPr lvl="2" eaLnBrk="1" hangingPunct="1"/>
            <a:r>
              <a:rPr lang="en-US" dirty="0" smtClean="0"/>
              <a:t>Generic template – use, but correct rates</a:t>
            </a:r>
          </a:p>
          <a:p>
            <a:pPr lvl="1" eaLnBrk="1" hangingPunct="1"/>
            <a:r>
              <a:rPr lang="en-US" dirty="0" smtClean="0"/>
              <a:t>Submit Excel sheet so rates can be checked</a:t>
            </a:r>
          </a:p>
          <a:p>
            <a:pPr lvl="2" eaLnBrk="1" hangingPunct="1"/>
            <a:r>
              <a:rPr lang="en-US" dirty="0" smtClean="0"/>
              <a:t>Submit as part of word document in </a:t>
            </a:r>
            <a:r>
              <a:rPr lang="en-US" smtClean="0"/>
              <a:t>final proposal</a:t>
            </a:r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comments on work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833"/>
            <a:ext cx="8229600" cy="4525963"/>
          </a:xfrm>
        </p:spPr>
        <p:txBody>
          <a:bodyPr/>
          <a:lstStyle/>
          <a:p>
            <a:r>
              <a:rPr lang="en-US" dirty="0" smtClean="0"/>
              <a:t>Use sample sizes</a:t>
            </a:r>
          </a:p>
          <a:p>
            <a:pPr lvl="1"/>
            <a:r>
              <a:rPr lang="en-US" dirty="0" smtClean="0"/>
              <a:t>If possible, explain that you have sufficient power</a:t>
            </a:r>
          </a:p>
          <a:p>
            <a:r>
              <a:rPr lang="en-US" dirty="0" smtClean="0"/>
              <a:t>Use consistent tense</a:t>
            </a:r>
          </a:p>
          <a:p>
            <a:pPr lvl="1"/>
            <a:r>
              <a:rPr lang="en-US" dirty="0" smtClean="0"/>
              <a:t>Future tense for things that will be done</a:t>
            </a:r>
          </a:p>
          <a:p>
            <a:pPr lvl="1"/>
            <a:r>
              <a:rPr lang="en-US" dirty="0" smtClean="0"/>
              <a:t>Past tense for stuff that has been done</a:t>
            </a:r>
          </a:p>
          <a:p>
            <a:r>
              <a:rPr lang="en-US" dirty="0" smtClean="0"/>
              <a:t>End with interpretation, expected results, significance or something similar</a:t>
            </a:r>
          </a:p>
          <a:p>
            <a:pPr lvl="1"/>
            <a:r>
              <a:rPr lang="en-US" dirty="0" smtClean="0"/>
              <a:t>Not too much though</a:t>
            </a:r>
          </a:p>
          <a:p>
            <a:pPr lvl="1"/>
            <a:r>
              <a:rPr lang="en-US" dirty="0" smtClean="0"/>
              <a:t>Don’t go back into rationale</a:t>
            </a:r>
          </a:p>
          <a:p>
            <a:r>
              <a:rPr lang="en-US" dirty="0" smtClean="0"/>
              <a:t>Graphs and tables are useful and break up the text</a:t>
            </a:r>
          </a:p>
          <a:p>
            <a:r>
              <a:rPr lang="en-US" dirty="0" smtClean="0"/>
              <a:t>Timeline should have a legend / caption</a:t>
            </a:r>
          </a:p>
          <a:p>
            <a:r>
              <a:rPr lang="en-US" dirty="0" smtClean="0"/>
              <a:t>Try to be as specific as possible</a:t>
            </a:r>
          </a:p>
          <a:p>
            <a:pPr lvl="1"/>
            <a:r>
              <a:rPr lang="en-US" dirty="0" smtClean="0"/>
              <a:t>But avoid unnecessary details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099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/>
          <a:lstStyle/>
          <a:p>
            <a:pPr eaLnBrk="1" hangingPunct="1"/>
            <a:r>
              <a:rPr lang="en-US" sz="2800" smtClean="0"/>
              <a:t>Flow of a typical proposal</a:t>
            </a:r>
          </a:p>
        </p:txBody>
      </p:sp>
      <p:grpSp>
        <p:nvGrpSpPr>
          <p:cNvPr id="2" name="Organization Chart 15"/>
          <p:cNvGrpSpPr>
            <a:grpSpLocks/>
          </p:cNvGrpSpPr>
          <p:nvPr/>
        </p:nvGrpSpPr>
        <p:grpSpPr bwMode="auto">
          <a:xfrm>
            <a:off x="533400" y="914400"/>
            <a:ext cx="8229600" cy="5576888"/>
            <a:chOff x="288" y="1017"/>
            <a:chExt cx="3600" cy="2880"/>
          </a:xfrm>
        </p:grpSpPr>
        <p:cxnSp>
          <p:nvCxnSpPr>
            <p:cNvPr id="113668" name="_s113668"/>
            <p:cNvCxnSpPr>
              <a:cxnSpLocks noChangeShapeType="1"/>
              <a:stCxn id="16" idx="1"/>
              <a:endCxn id="10" idx="2"/>
            </p:cNvCxnSpPr>
            <p:nvPr/>
          </p:nvCxnSpPr>
          <p:spPr bwMode="auto">
            <a:xfrm rot="10800000">
              <a:off x="1728" y="2168"/>
              <a:ext cx="144" cy="115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669" name="_s113669"/>
            <p:cNvCxnSpPr>
              <a:cxnSpLocks noChangeShapeType="1"/>
              <a:stCxn id="15" idx="1"/>
              <a:endCxn id="10" idx="2"/>
            </p:cNvCxnSpPr>
            <p:nvPr/>
          </p:nvCxnSpPr>
          <p:spPr bwMode="auto">
            <a:xfrm rot="10800000">
              <a:off x="1728" y="2168"/>
              <a:ext cx="144" cy="7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670" name="_s113670"/>
            <p:cNvCxnSpPr>
              <a:cxnSpLocks noChangeShapeType="1"/>
              <a:stCxn id="14" idx="1"/>
              <a:endCxn id="10" idx="2"/>
            </p:cNvCxnSpPr>
            <p:nvPr/>
          </p:nvCxnSpPr>
          <p:spPr bwMode="auto">
            <a:xfrm rot="10800000">
              <a:off x="1728" y="2168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671" name="_s113671"/>
            <p:cNvCxnSpPr>
              <a:cxnSpLocks noChangeShapeType="1"/>
              <a:stCxn id="13" idx="1"/>
              <a:endCxn id="6" idx="2"/>
            </p:cNvCxnSpPr>
            <p:nvPr/>
          </p:nvCxnSpPr>
          <p:spPr bwMode="auto">
            <a:xfrm rot="10800000">
              <a:off x="2880" y="2169"/>
              <a:ext cx="144" cy="158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672" name="_s113672"/>
            <p:cNvCxnSpPr>
              <a:cxnSpLocks noChangeShapeType="1"/>
              <a:stCxn id="12" idx="0"/>
              <a:endCxn id="5" idx="2"/>
            </p:cNvCxnSpPr>
            <p:nvPr/>
          </p:nvCxnSpPr>
          <p:spPr bwMode="auto">
            <a:xfrm rot="16200000">
              <a:off x="649" y="2240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673" name="_s113673"/>
            <p:cNvCxnSpPr>
              <a:cxnSpLocks noChangeShapeType="1"/>
              <a:stCxn id="11" idx="1"/>
              <a:endCxn id="6" idx="2"/>
            </p:cNvCxnSpPr>
            <p:nvPr/>
          </p:nvCxnSpPr>
          <p:spPr bwMode="auto">
            <a:xfrm rot="10800000">
              <a:off x="2880" y="216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674" name="_s113674"/>
            <p:cNvCxnSpPr>
              <a:cxnSpLocks noChangeShapeType="1"/>
              <a:stCxn id="10" idx="0"/>
              <a:endCxn id="4" idx="2"/>
            </p:cNvCxnSpPr>
            <p:nvPr/>
          </p:nvCxnSpPr>
          <p:spPr bwMode="auto">
            <a:xfrm rot="16200000">
              <a:off x="1476" y="1557"/>
              <a:ext cx="576" cy="72"/>
            </a:xfrm>
            <a:prstGeom prst="bentConnector3">
              <a:avLst>
                <a:gd name="adj1" fmla="val 1024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675" name="_s113675"/>
            <p:cNvCxnSpPr>
              <a:cxnSpLocks noChangeShapeType="1"/>
              <a:stCxn id="9" idx="1"/>
              <a:endCxn id="6" idx="2"/>
            </p:cNvCxnSpPr>
            <p:nvPr/>
          </p:nvCxnSpPr>
          <p:spPr bwMode="auto">
            <a:xfrm rot="10800000">
              <a:off x="2880" y="216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676" name="_s113676"/>
            <p:cNvCxnSpPr>
              <a:cxnSpLocks noChangeShapeType="1"/>
              <a:stCxn id="8" idx="1"/>
              <a:endCxn id="6" idx="2"/>
            </p:cNvCxnSpPr>
            <p:nvPr/>
          </p:nvCxnSpPr>
          <p:spPr bwMode="auto">
            <a:xfrm rot="10800000">
              <a:off x="2880" y="216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677" name="_s113677"/>
            <p:cNvCxnSpPr>
              <a:cxnSpLocks noChangeShapeType="1"/>
              <a:stCxn id="7" idx="3"/>
              <a:endCxn id="4" idx="2"/>
            </p:cNvCxnSpPr>
            <p:nvPr/>
          </p:nvCxnSpPr>
          <p:spPr bwMode="auto">
            <a:xfrm flipV="1">
              <a:off x="1656" y="1305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678" name="_s113678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5400000" flipH="1">
              <a:off x="2052" y="1053"/>
              <a:ext cx="576" cy="1080"/>
            </a:xfrm>
            <a:prstGeom prst="bentConnector3">
              <a:avLst>
                <a:gd name="adj1" fmla="val 1024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679" name="_s113679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16200000">
              <a:off x="972" y="1053"/>
              <a:ext cx="576" cy="1080"/>
            </a:xfrm>
            <a:prstGeom prst="bentConnector3">
              <a:avLst>
                <a:gd name="adj1" fmla="val 1024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113680"/>
            <p:cNvSpPr>
              <a:spLocks noChangeArrowheads="1"/>
            </p:cNvSpPr>
            <p:nvPr/>
          </p:nvSpPr>
          <p:spPr bwMode="auto">
            <a:xfrm>
              <a:off x="1368" y="101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Scientific Idea</a:t>
              </a:r>
            </a:p>
          </p:txBody>
        </p:sp>
        <p:sp>
          <p:nvSpPr>
            <p:cNvPr id="5" name="_s113681"/>
            <p:cNvSpPr>
              <a:spLocks noChangeArrowheads="1"/>
            </p:cNvSpPr>
            <p:nvPr/>
          </p:nvSpPr>
          <p:spPr bwMode="auto">
            <a:xfrm>
              <a:off x="288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Conceptual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Framework</a:t>
              </a:r>
            </a:p>
          </p:txBody>
        </p:sp>
        <p:sp>
          <p:nvSpPr>
            <p:cNvPr id="6" name="_s113682"/>
            <p:cNvSpPr>
              <a:spLocks noChangeArrowheads="1"/>
            </p:cNvSpPr>
            <p:nvPr/>
          </p:nvSpPr>
          <p:spPr bwMode="auto">
            <a:xfrm>
              <a:off x="2448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Administrative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tasks (?)</a:t>
              </a:r>
            </a:p>
          </p:txBody>
        </p:sp>
        <p:sp>
          <p:nvSpPr>
            <p:cNvPr id="7" name="_s113683"/>
            <p:cNvSpPr>
              <a:spLocks noChangeArrowheads="1"/>
            </p:cNvSpPr>
            <p:nvPr/>
          </p:nvSpPr>
          <p:spPr bwMode="auto">
            <a:xfrm>
              <a:off x="792" y="144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Goals of </a:t>
              </a:r>
              <a:b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funding body (?)</a:t>
              </a:r>
            </a:p>
          </p:txBody>
        </p:sp>
        <p:sp>
          <p:nvSpPr>
            <p:cNvPr id="8" name="_s113684"/>
            <p:cNvSpPr>
              <a:spLocks noChangeArrowheads="1"/>
            </p:cNvSpPr>
            <p:nvPr/>
          </p:nvSpPr>
          <p:spPr bwMode="auto">
            <a:xfrm>
              <a:off x="3024" y="231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Budget</a:t>
              </a:r>
            </a:p>
          </p:txBody>
        </p:sp>
        <p:sp>
          <p:nvSpPr>
            <p:cNvPr id="9" name="_s113685"/>
            <p:cNvSpPr>
              <a:spLocks noChangeArrowheads="1"/>
            </p:cNvSpPr>
            <p:nvPr/>
          </p:nvSpPr>
          <p:spPr bwMode="auto">
            <a:xfrm>
              <a:off x="3024" y="2745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Sampling &amp; Research</a:t>
              </a:r>
              <a:b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Permits</a:t>
              </a:r>
            </a:p>
          </p:txBody>
        </p:sp>
        <p:sp>
          <p:nvSpPr>
            <p:cNvPr id="10" name="_s113686"/>
            <p:cNvSpPr>
              <a:spLocks noChangeArrowheads="1"/>
            </p:cNvSpPr>
            <p:nvPr/>
          </p:nvSpPr>
          <p:spPr bwMode="auto">
            <a:xfrm>
              <a:off x="1296" y="1881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Proposal Format</a:t>
              </a:r>
            </a:p>
          </p:txBody>
        </p:sp>
        <p:sp>
          <p:nvSpPr>
            <p:cNvPr id="11" name="_s113687"/>
            <p:cNvSpPr>
              <a:spLocks noChangeArrowheads="1"/>
            </p:cNvSpPr>
            <p:nvPr/>
          </p:nvSpPr>
          <p:spPr bwMode="auto">
            <a:xfrm>
              <a:off x="3024" y="3177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University Approvals</a:t>
              </a:r>
            </a:p>
          </p:txBody>
        </p:sp>
        <p:sp>
          <p:nvSpPr>
            <p:cNvPr id="12" name="_s113688"/>
            <p:cNvSpPr>
              <a:spLocks noChangeArrowheads="1"/>
            </p:cNvSpPr>
            <p:nvPr/>
          </p:nvSpPr>
          <p:spPr bwMode="auto">
            <a:xfrm>
              <a:off x="288" y="231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Proposal preparation</a:t>
              </a:r>
            </a:p>
          </p:txBody>
        </p:sp>
        <p:sp>
          <p:nvSpPr>
            <p:cNvPr id="13" name="_s113689"/>
            <p:cNvSpPr>
              <a:spLocks noChangeArrowheads="1"/>
            </p:cNvSpPr>
            <p:nvPr/>
          </p:nvSpPr>
          <p:spPr bwMode="auto">
            <a:xfrm>
              <a:off x="3024" y="360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Submission Process</a:t>
              </a:r>
            </a:p>
          </p:txBody>
        </p:sp>
        <p:sp>
          <p:nvSpPr>
            <p:cNvPr id="14" name="_s113690"/>
            <p:cNvSpPr>
              <a:spLocks noChangeArrowheads="1"/>
            </p:cNvSpPr>
            <p:nvPr/>
          </p:nvSpPr>
          <p:spPr bwMode="auto">
            <a:xfrm>
              <a:off x="1872" y="231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Deadlines</a:t>
              </a:r>
            </a:p>
          </p:txBody>
        </p:sp>
        <p:sp>
          <p:nvSpPr>
            <p:cNvPr id="15" name="_s113691"/>
            <p:cNvSpPr>
              <a:spLocks noChangeArrowheads="1"/>
            </p:cNvSpPr>
            <p:nvPr/>
          </p:nvSpPr>
          <p:spPr bwMode="auto">
            <a:xfrm>
              <a:off x="1872" y="274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Information needed?</a:t>
              </a:r>
            </a:p>
          </p:txBody>
        </p:sp>
        <p:sp>
          <p:nvSpPr>
            <p:cNvPr id="16" name="_s113692"/>
            <p:cNvSpPr>
              <a:spLocks noChangeArrowheads="1"/>
            </p:cNvSpPr>
            <p:nvPr/>
          </p:nvSpPr>
          <p:spPr bwMode="auto">
            <a:xfrm>
              <a:off x="1872" y="317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Award timeline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62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38862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National Science Foundation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5181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Mission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To promote progress in basic science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Goals: discovery, learning, research, infrastructure and stewardship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Budget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$ ~ 7 billion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Fund 10,000 new awards </a:t>
            </a:r>
            <a:br>
              <a:rPr lang="en-US" dirty="0" smtClean="0"/>
            </a:br>
            <a:r>
              <a:rPr lang="en-US" dirty="0" smtClean="0"/>
              <a:t>per year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Average duration 3 years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Usually research proposals, </a:t>
            </a:r>
            <a:br>
              <a:rPr lang="en-US" dirty="0" smtClean="0"/>
            </a:br>
            <a:r>
              <a:rPr lang="en-US" dirty="0" smtClean="0"/>
              <a:t>but also equipment, fellowships  etc.</a:t>
            </a:r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7" name="Picture 4" descr="http://www.aaas.org/sites/default/files/migrate/uploads/TotalR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106" y="0"/>
            <a:ext cx="4907893" cy="362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aaas.org/sites/default/files/NSF_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106" y="3171054"/>
            <a:ext cx="4907894" cy="368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38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1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/>
          <a:lstStyle/>
          <a:p>
            <a:pPr eaLnBrk="1" hangingPunct="1"/>
            <a:r>
              <a:rPr lang="en-US" sz="2800" smtClean="0"/>
              <a:t>NSF structure</a:t>
            </a:r>
          </a:p>
        </p:txBody>
      </p:sp>
      <p:sp>
        <p:nvSpPr>
          <p:cNvPr id="3102" name="Text Box 33"/>
          <p:cNvSpPr txBox="1">
            <a:spLocks noChangeArrowheads="1"/>
          </p:cNvSpPr>
          <p:nvPr/>
        </p:nvSpPr>
        <p:spPr bwMode="auto">
          <a:xfrm>
            <a:off x="746125" y="5675313"/>
            <a:ext cx="38322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 b="1"/>
              <a:t>Different priorities and deadlines</a:t>
            </a:r>
          </a:p>
          <a:p>
            <a:pPr eaLnBrk="1" hangingPunct="1">
              <a:buFontTx/>
              <a:buChar char="•"/>
            </a:pPr>
            <a:r>
              <a:rPr lang="en-US" sz="1800" b="1"/>
              <a:t>Talk to program officers</a:t>
            </a:r>
          </a:p>
          <a:p>
            <a:pPr eaLnBrk="1" hangingPunct="1">
              <a:buFontTx/>
              <a:buChar char="•"/>
            </a:pPr>
            <a:r>
              <a:rPr lang="en-US" sz="1800" b="1"/>
              <a:t>Possibly several programs</a:t>
            </a:r>
          </a:p>
        </p:txBody>
      </p:sp>
      <p:grpSp>
        <p:nvGrpSpPr>
          <p:cNvPr id="4" name="Organization Chart 9"/>
          <p:cNvGrpSpPr>
            <a:grpSpLocks/>
          </p:cNvGrpSpPr>
          <p:nvPr/>
        </p:nvGrpSpPr>
        <p:grpSpPr bwMode="auto">
          <a:xfrm>
            <a:off x="457200" y="990600"/>
            <a:ext cx="8229600" cy="4495800"/>
            <a:chOff x="288" y="1017"/>
            <a:chExt cx="3168" cy="3312"/>
          </a:xfrm>
        </p:grpSpPr>
        <p:cxnSp>
          <p:nvCxnSpPr>
            <p:cNvPr id="3105" name="_s3105"/>
            <p:cNvCxnSpPr>
              <a:cxnSpLocks noChangeShapeType="1"/>
              <a:stCxn id="17" idx="3"/>
              <a:endCxn id="9" idx="2"/>
            </p:cNvCxnSpPr>
            <p:nvPr/>
          </p:nvCxnSpPr>
          <p:spPr bwMode="auto">
            <a:xfrm flipV="1">
              <a:off x="1152" y="1737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06" name="_s3106"/>
            <p:cNvCxnSpPr>
              <a:cxnSpLocks noChangeShapeType="1"/>
              <a:stCxn id="16" idx="1"/>
              <a:endCxn id="7" idx="2"/>
            </p:cNvCxnSpPr>
            <p:nvPr/>
          </p:nvCxnSpPr>
          <p:spPr bwMode="auto">
            <a:xfrm rot="10800000">
              <a:off x="2448" y="3033"/>
              <a:ext cx="144" cy="7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07" name="_s3107"/>
            <p:cNvCxnSpPr>
              <a:cxnSpLocks noChangeShapeType="1"/>
              <a:stCxn id="15" idx="3"/>
              <a:endCxn id="6" idx="2"/>
            </p:cNvCxnSpPr>
            <p:nvPr/>
          </p:nvCxnSpPr>
          <p:spPr bwMode="auto">
            <a:xfrm flipV="1">
              <a:off x="1152" y="3033"/>
              <a:ext cx="144" cy="7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08" name="_s3108"/>
            <p:cNvCxnSpPr>
              <a:cxnSpLocks noChangeShapeType="1"/>
              <a:stCxn id="14" idx="1"/>
              <a:endCxn id="7" idx="2"/>
            </p:cNvCxnSpPr>
            <p:nvPr/>
          </p:nvCxnSpPr>
          <p:spPr bwMode="auto">
            <a:xfrm rot="10800000">
              <a:off x="2448" y="3033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09" name="_s3109"/>
            <p:cNvCxnSpPr>
              <a:cxnSpLocks noChangeShapeType="1"/>
              <a:stCxn id="13" idx="3"/>
              <a:endCxn id="6" idx="2"/>
            </p:cNvCxnSpPr>
            <p:nvPr/>
          </p:nvCxnSpPr>
          <p:spPr bwMode="auto">
            <a:xfrm flipV="1">
              <a:off x="1152" y="3033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10" name="_s3110"/>
            <p:cNvCxnSpPr>
              <a:cxnSpLocks noChangeShapeType="1"/>
              <a:stCxn id="12" idx="1"/>
              <a:endCxn id="5" idx="2"/>
            </p:cNvCxnSpPr>
            <p:nvPr/>
          </p:nvCxnSpPr>
          <p:spPr bwMode="auto">
            <a:xfrm rot="10800000">
              <a:off x="1872" y="1305"/>
              <a:ext cx="144" cy="288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11" name="_s3111"/>
            <p:cNvCxnSpPr>
              <a:cxnSpLocks noChangeShapeType="1"/>
              <a:stCxn id="11" idx="3"/>
              <a:endCxn id="9" idx="2"/>
            </p:cNvCxnSpPr>
            <p:nvPr/>
          </p:nvCxnSpPr>
          <p:spPr bwMode="auto">
            <a:xfrm flipV="1">
              <a:off x="1152" y="1737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12" name="_s3112"/>
            <p:cNvCxnSpPr>
              <a:cxnSpLocks noChangeShapeType="1"/>
              <a:stCxn id="10" idx="1"/>
              <a:endCxn id="5" idx="2"/>
            </p:cNvCxnSpPr>
            <p:nvPr/>
          </p:nvCxnSpPr>
          <p:spPr bwMode="auto">
            <a:xfrm rot="10800000">
              <a:off x="1872" y="1305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13" name="_s3113"/>
            <p:cNvCxnSpPr>
              <a:cxnSpLocks noChangeShapeType="1"/>
              <a:stCxn id="9" idx="3"/>
              <a:endCxn id="5" idx="2"/>
            </p:cNvCxnSpPr>
            <p:nvPr/>
          </p:nvCxnSpPr>
          <p:spPr bwMode="auto">
            <a:xfrm flipV="1">
              <a:off x="1728" y="1305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14" name="_s3114"/>
            <p:cNvCxnSpPr>
              <a:cxnSpLocks noChangeShapeType="1"/>
              <a:stCxn id="8" idx="3"/>
              <a:endCxn id="5" idx="2"/>
            </p:cNvCxnSpPr>
            <p:nvPr/>
          </p:nvCxnSpPr>
          <p:spPr bwMode="auto">
            <a:xfrm flipV="1">
              <a:off x="1728" y="1305"/>
              <a:ext cx="144" cy="288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15" name="_s3115"/>
            <p:cNvCxnSpPr>
              <a:cxnSpLocks noChangeShapeType="1"/>
              <a:stCxn id="7" idx="1"/>
              <a:endCxn id="5" idx="2"/>
            </p:cNvCxnSpPr>
            <p:nvPr/>
          </p:nvCxnSpPr>
          <p:spPr bwMode="auto">
            <a:xfrm rot="10800000">
              <a:off x="1872" y="1305"/>
              <a:ext cx="144" cy="158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16" name="_s3116"/>
            <p:cNvCxnSpPr>
              <a:cxnSpLocks noChangeShapeType="1"/>
              <a:stCxn id="6" idx="3"/>
              <a:endCxn id="5" idx="2"/>
            </p:cNvCxnSpPr>
            <p:nvPr/>
          </p:nvCxnSpPr>
          <p:spPr bwMode="auto">
            <a:xfrm flipV="1">
              <a:off x="1728" y="1305"/>
              <a:ext cx="144" cy="158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" name="_s3117"/>
            <p:cNvSpPr>
              <a:spLocks noChangeArrowheads="1"/>
            </p:cNvSpPr>
            <p:nvPr/>
          </p:nvSpPr>
          <p:spPr bwMode="auto">
            <a:xfrm>
              <a:off x="1440" y="101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National Science Board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Director</a:t>
              </a:r>
            </a:p>
          </p:txBody>
        </p:sp>
        <p:sp>
          <p:nvSpPr>
            <p:cNvPr id="6" name="_s3118"/>
            <p:cNvSpPr>
              <a:spLocks noChangeArrowheads="1"/>
            </p:cNvSpPr>
            <p:nvPr/>
          </p:nvSpPr>
          <p:spPr bwMode="auto">
            <a:xfrm>
              <a:off x="864" y="274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Directorate for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Biological Sciences</a:t>
              </a:r>
            </a:p>
          </p:txBody>
        </p:sp>
        <p:sp>
          <p:nvSpPr>
            <p:cNvPr id="7" name="_s3119"/>
            <p:cNvSpPr>
              <a:spLocks noChangeArrowheads="1"/>
            </p:cNvSpPr>
            <p:nvPr/>
          </p:nvSpPr>
          <p:spPr bwMode="auto">
            <a:xfrm>
              <a:off x="2016" y="274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Directorate for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Geosciences</a:t>
              </a:r>
            </a:p>
          </p:txBody>
        </p:sp>
        <p:sp>
          <p:nvSpPr>
            <p:cNvPr id="8" name="_s3120"/>
            <p:cNvSpPr>
              <a:spLocks noChangeArrowheads="1"/>
            </p:cNvSpPr>
            <p:nvPr/>
          </p:nvSpPr>
          <p:spPr bwMode="auto">
            <a:xfrm>
              <a:off x="864" y="404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Other Directorates </a:t>
              </a:r>
            </a:p>
          </p:txBody>
        </p:sp>
        <p:sp>
          <p:nvSpPr>
            <p:cNvPr id="9" name="_s3121"/>
            <p:cNvSpPr>
              <a:spLocks noChangeArrowheads="1"/>
            </p:cNvSpPr>
            <p:nvPr/>
          </p:nvSpPr>
          <p:spPr bwMode="auto">
            <a:xfrm>
              <a:off x="864" y="144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Office of the Director</a:t>
              </a:r>
            </a:p>
          </p:txBody>
        </p:sp>
        <p:sp>
          <p:nvSpPr>
            <p:cNvPr id="10" name="_s3122"/>
            <p:cNvSpPr>
              <a:spLocks noChangeArrowheads="1"/>
            </p:cNvSpPr>
            <p:nvPr/>
          </p:nvSpPr>
          <p:spPr bwMode="auto">
            <a:xfrm>
              <a:off x="2016" y="144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Office of the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Inspector General</a:t>
              </a:r>
            </a:p>
          </p:txBody>
        </p:sp>
        <p:sp>
          <p:nvSpPr>
            <p:cNvPr id="11" name="_s3123"/>
            <p:cNvSpPr>
              <a:spLocks noChangeArrowheads="1"/>
            </p:cNvSpPr>
            <p:nvPr/>
          </p:nvSpPr>
          <p:spPr bwMode="auto">
            <a:xfrm>
              <a:off x="288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Office of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Polar Programs</a:t>
              </a:r>
            </a:p>
          </p:txBody>
        </p:sp>
        <p:sp>
          <p:nvSpPr>
            <p:cNvPr id="12" name="_s3124"/>
            <p:cNvSpPr>
              <a:spLocks noChangeArrowheads="1"/>
            </p:cNvSpPr>
            <p:nvPr/>
          </p:nvSpPr>
          <p:spPr bwMode="auto">
            <a:xfrm>
              <a:off x="2016" y="404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Other Offices</a:t>
              </a:r>
            </a:p>
          </p:txBody>
        </p:sp>
        <p:sp>
          <p:nvSpPr>
            <p:cNvPr id="13" name="_s3125"/>
            <p:cNvSpPr>
              <a:spLocks noChangeArrowheads="1"/>
            </p:cNvSpPr>
            <p:nvPr/>
          </p:nvSpPr>
          <p:spPr bwMode="auto">
            <a:xfrm>
              <a:off x="288" y="317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Division of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Environmental Biology</a:t>
              </a:r>
            </a:p>
          </p:txBody>
        </p:sp>
        <p:sp>
          <p:nvSpPr>
            <p:cNvPr id="14" name="_s3126"/>
            <p:cNvSpPr>
              <a:spLocks noChangeArrowheads="1"/>
            </p:cNvSpPr>
            <p:nvPr/>
          </p:nvSpPr>
          <p:spPr bwMode="auto">
            <a:xfrm>
              <a:off x="2592" y="317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Division of Ocean Sciences</a:t>
              </a:r>
            </a:p>
          </p:txBody>
        </p:sp>
        <p:sp>
          <p:nvSpPr>
            <p:cNvPr id="15" name="_s3127"/>
            <p:cNvSpPr>
              <a:spLocks noChangeArrowheads="1"/>
            </p:cNvSpPr>
            <p:nvPr/>
          </p:nvSpPr>
          <p:spPr bwMode="auto">
            <a:xfrm>
              <a:off x="288" y="360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Other Divisions</a:t>
              </a:r>
            </a:p>
          </p:txBody>
        </p:sp>
        <p:sp>
          <p:nvSpPr>
            <p:cNvPr id="16" name="_s3128"/>
            <p:cNvSpPr>
              <a:spLocks noChangeArrowheads="1"/>
            </p:cNvSpPr>
            <p:nvPr/>
          </p:nvSpPr>
          <p:spPr bwMode="auto">
            <a:xfrm>
              <a:off x="2592" y="360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Other Divisions</a:t>
              </a:r>
            </a:p>
          </p:txBody>
        </p:sp>
        <p:sp>
          <p:nvSpPr>
            <p:cNvPr id="17" name="_s3129"/>
            <p:cNvSpPr>
              <a:spLocks noChangeArrowheads="1"/>
            </p:cNvSpPr>
            <p:nvPr/>
          </p:nvSpPr>
          <p:spPr bwMode="auto">
            <a:xfrm>
              <a:off x="288" y="231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Office of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International Science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167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Success Rate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8554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Differs between funding bodies and divisions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Fairly low for NSF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Especially BIO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BIO now with </a:t>
            </a:r>
            <a:r>
              <a:rPr lang="en-US" sz="2000" dirty="0" err="1" smtClean="0"/>
              <a:t>preproposal</a:t>
            </a:r>
            <a:r>
              <a:rPr lang="en-US" sz="2000" dirty="0" smtClean="0"/>
              <a:t> stage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Only one round per year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January </a:t>
            </a:r>
            <a:r>
              <a:rPr lang="en-US" sz="1400" dirty="0" err="1" smtClean="0"/>
              <a:t>preproposala</a:t>
            </a:r>
            <a:endParaRPr lang="en-US" sz="14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July: full proposals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Others too (e.g. Sea Grant)</a:t>
            </a: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Few people get grants the first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2.2 submissions before award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Revise and resubmit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Data available from </a:t>
            </a:r>
            <a:r>
              <a:rPr lang="en-US" sz="2000" dirty="0" err="1" smtClean="0"/>
              <a:t>FastLane</a:t>
            </a:r>
            <a:endParaRPr lang="en-US" sz="2000" dirty="0" smtClean="0"/>
          </a:p>
        </p:txBody>
      </p:sp>
      <p:grpSp>
        <p:nvGrpSpPr>
          <p:cNvPr id="27" name="Group 26"/>
          <p:cNvGrpSpPr/>
          <p:nvPr/>
        </p:nvGrpSpPr>
        <p:grpSpPr>
          <a:xfrm>
            <a:off x="4987263" y="1003229"/>
            <a:ext cx="3596719" cy="2679077"/>
            <a:chOff x="5224102" y="4038600"/>
            <a:chExt cx="3596719" cy="2679077"/>
          </a:xfrm>
        </p:grpSpPr>
        <p:sp>
          <p:nvSpPr>
            <p:cNvPr id="6" name="TextBox 5"/>
            <p:cNvSpPr txBox="1"/>
            <p:nvPr/>
          </p:nvSpPr>
          <p:spPr>
            <a:xfrm>
              <a:off x="5380605" y="4038600"/>
              <a:ext cx="1544013" cy="64633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>
                <a:defRPr sz="1800"/>
              </a:lvl1pPr>
            </a:lstStyle>
            <a:p>
              <a:r>
                <a:rPr lang="en-US" dirty="0"/>
                <a:t>Call for </a:t>
              </a:r>
            </a:p>
            <a:p>
              <a:r>
                <a:rPr lang="en-US" dirty="0" err="1"/>
                <a:t>Preproposals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91400" y="4546625"/>
              <a:ext cx="1428596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>
                <a:defRPr sz="1800"/>
              </a:lvl1pPr>
            </a:lstStyle>
            <a:p>
              <a:r>
                <a:rPr lang="en-US" dirty="0" err="1"/>
                <a:t>Preproposal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34795" y="5040868"/>
              <a:ext cx="1595309" cy="3693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>
                <a:defRPr sz="1800"/>
              </a:lvl1pPr>
            </a:lstStyle>
            <a:p>
              <a:r>
                <a:rPr lang="en-US" dirty="0"/>
                <a:t>Panel Review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32450" y="5812806"/>
              <a:ext cx="1107997" cy="3693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>
                <a:defRPr sz="1800"/>
              </a:lvl1pPr>
            </a:lstStyle>
            <a:p>
              <a:r>
                <a:rPr lang="en-US" dirty="0" smtClean="0"/>
                <a:t>Invite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24102" y="5816892"/>
              <a:ext cx="954108" cy="3693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>
                <a:defRPr sz="1800"/>
              </a:lvl1pPr>
            </a:lstStyle>
            <a:p>
              <a:r>
                <a:rPr lang="en-US" dirty="0"/>
                <a:t>Decline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289632" y="6348345"/>
              <a:ext cx="1531189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>
                <a:defRPr sz="1800"/>
              </a:lvl1pPr>
            </a:lstStyle>
            <a:p>
              <a:r>
                <a:rPr lang="en-US" dirty="0"/>
                <a:t>Full Proposal</a:t>
              </a:r>
            </a:p>
          </p:txBody>
        </p:sp>
        <p:cxnSp>
          <p:nvCxnSpPr>
            <p:cNvPr id="8" name="Straight Arrow Connector 7"/>
            <p:cNvCxnSpPr>
              <a:stCxn id="6" idx="3"/>
            </p:cNvCxnSpPr>
            <p:nvPr/>
          </p:nvCxnSpPr>
          <p:spPr>
            <a:xfrm>
              <a:off x="6924618" y="4361766"/>
              <a:ext cx="466782" cy="16158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2" idx="0"/>
            </p:cNvCxnSpPr>
            <p:nvPr/>
          </p:nvCxnSpPr>
          <p:spPr>
            <a:xfrm>
              <a:off x="6442443" y="5410200"/>
              <a:ext cx="344006" cy="40260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5701156" y="5410200"/>
              <a:ext cx="394844" cy="40044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825571" y="6182138"/>
              <a:ext cx="466782" cy="32316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7058962" y="4869597"/>
              <a:ext cx="332438" cy="35593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429" y="3996391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79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Budget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dirty="0" err="1" smtClean="0"/>
              <a:t>Nitty-critty</a:t>
            </a:r>
            <a:r>
              <a:rPr lang="en-US" dirty="0" smtClean="0"/>
              <a:t> bean counting, but important</a:t>
            </a:r>
          </a:p>
          <a:p>
            <a:pPr lvl="1" eaLnBrk="1" hangingPunct="1"/>
            <a:r>
              <a:rPr lang="en-US" dirty="0" smtClean="0"/>
              <a:t>Contract</a:t>
            </a:r>
          </a:p>
          <a:p>
            <a:pPr eaLnBrk="1" hangingPunct="1"/>
            <a:r>
              <a:rPr lang="en-US" dirty="0" smtClean="0"/>
              <a:t>Too expensive</a:t>
            </a:r>
          </a:p>
          <a:p>
            <a:pPr lvl="1" eaLnBrk="1" hangingPunct="1"/>
            <a:r>
              <a:rPr lang="en-US" dirty="0" smtClean="0"/>
              <a:t>You won’t get the award</a:t>
            </a:r>
          </a:p>
          <a:p>
            <a:pPr eaLnBrk="1" hangingPunct="1"/>
            <a:r>
              <a:rPr lang="en-US" dirty="0" smtClean="0"/>
              <a:t>Too cheap</a:t>
            </a:r>
          </a:p>
          <a:p>
            <a:pPr lvl="1" eaLnBrk="1" hangingPunct="1"/>
            <a:r>
              <a:rPr lang="en-US" dirty="0" smtClean="0"/>
              <a:t>You won’t get the award</a:t>
            </a:r>
          </a:p>
          <a:p>
            <a:pPr lvl="1" eaLnBrk="1" hangingPunct="1"/>
            <a:r>
              <a:rPr lang="en-US" dirty="0" smtClean="0"/>
              <a:t>If you get the award, you won’t have sufficient money to do the proposed work</a:t>
            </a:r>
          </a:p>
          <a:p>
            <a:pPr eaLnBrk="1" hangingPunct="1"/>
            <a:r>
              <a:rPr lang="en-US" dirty="0" smtClean="0"/>
              <a:t>Legalities</a:t>
            </a:r>
          </a:p>
          <a:p>
            <a:pPr lvl="1" eaLnBrk="1" hangingPunct="1"/>
            <a:r>
              <a:rPr lang="en-US" dirty="0" smtClean="0"/>
              <a:t>UW is legally responsible</a:t>
            </a:r>
          </a:p>
          <a:p>
            <a:pPr lvl="1" eaLnBrk="1" hangingPunct="1"/>
            <a:r>
              <a:rPr lang="en-US" dirty="0" smtClean="0"/>
              <a:t>PI can be held accountable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42" y="1341065"/>
            <a:ext cx="7040733" cy="3768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334000" cy="1143000"/>
          </a:xfrm>
        </p:spPr>
        <p:txBody>
          <a:bodyPr/>
          <a:lstStyle/>
          <a:p>
            <a:pPr eaLnBrk="1" hangingPunct="1"/>
            <a:r>
              <a:rPr lang="en-US" smtClean="0"/>
              <a:t>Office of Sponsored Research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Check proposal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Budget errors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Indirect costs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Cost sharing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Legal issues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Jurisdiction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Intellectual property right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Permits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IACUC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Human subjects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Need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10 days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Draft of proposal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budget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400800" y="0"/>
            <a:ext cx="1524000" cy="463550"/>
          </a:xfrm>
          <a:prstGeom prst="rect">
            <a:avLst/>
          </a:prstGeom>
          <a:solidFill>
            <a:srgbClr val="FEBDB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RFP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5562600" y="1828800"/>
            <a:ext cx="1143000" cy="762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Proposal</a:t>
            </a:r>
          </a:p>
          <a:p>
            <a:pPr algn="ctr"/>
            <a:r>
              <a:rPr lang="en-US"/>
              <a:t>Preparation</a:t>
            </a:r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7162800" y="1828800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eGC1</a:t>
            </a:r>
          </a:p>
        </p:txBody>
      </p:sp>
      <p:sp>
        <p:nvSpPr>
          <p:cNvPr id="7175" name="Rectangle 10"/>
          <p:cNvSpPr>
            <a:spLocks noChangeArrowheads="1"/>
          </p:cNvSpPr>
          <p:nvPr/>
        </p:nvSpPr>
        <p:spPr bwMode="auto">
          <a:xfrm>
            <a:off x="5562600" y="2590800"/>
            <a:ext cx="1143000" cy="26098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Proposal</a:t>
            </a:r>
          </a:p>
          <a:p>
            <a:pPr algn="ctr"/>
            <a:r>
              <a:rPr lang="en-US"/>
              <a:t>Revision</a:t>
            </a:r>
          </a:p>
        </p:txBody>
      </p:sp>
      <p:sp>
        <p:nvSpPr>
          <p:cNvPr id="7176" name="Rectangle 11"/>
          <p:cNvSpPr>
            <a:spLocks noChangeArrowheads="1"/>
          </p:cNvSpPr>
          <p:nvPr/>
        </p:nvSpPr>
        <p:spPr bwMode="auto">
          <a:xfrm>
            <a:off x="7104063" y="2590800"/>
            <a:ext cx="1323975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Dept. Review</a:t>
            </a:r>
          </a:p>
          <a:p>
            <a:pPr algn="ctr"/>
            <a:r>
              <a:rPr lang="en-US"/>
              <a:t>Jessica</a:t>
            </a:r>
          </a:p>
        </p:txBody>
      </p:sp>
      <p:sp>
        <p:nvSpPr>
          <p:cNvPr id="7177" name="Rectangle 13"/>
          <p:cNvSpPr>
            <a:spLocks noChangeArrowheads="1"/>
          </p:cNvSpPr>
          <p:nvPr/>
        </p:nvSpPr>
        <p:spPr bwMode="auto">
          <a:xfrm>
            <a:off x="7239000" y="3962400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Chair, Dean</a:t>
            </a:r>
          </a:p>
        </p:txBody>
      </p:sp>
      <p:sp>
        <p:nvSpPr>
          <p:cNvPr id="7178" name="Rectangle 15"/>
          <p:cNvSpPr>
            <a:spLocks noChangeArrowheads="1"/>
          </p:cNvSpPr>
          <p:nvPr/>
        </p:nvSpPr>
        <p:spPr bwMode="auto">
          <a:xfrm>
            <a:off x="7239000" y="4864100"/>
            <a:ext cx="1143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OSP</a:t>
            </a:r>
          </a:p>
        </p:txBody>
      </p:sp>
      <p:sp>
        <p:nvSpPr>
          <p:cNvPr id="7179" name="Rectangle 17"/>
          <p:cNvSpPr>
            <a:spLocks noChangeArrowheads="1"/>
          </p:cNvSpPr>
          <p:nvPr/>
        </p:nvSpPr>
        <p:spPr bwMode="auto">
          <a:xfrm>
            <a:off x="6400800" y="762000"/>
            <a:ext cx="15240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PI prepares </a:t>
            </a:r>
          </a:p>
          <a:p>
            <a:pPr algn="ctr"/>
            <a:r>
              <a:rPr lang="en-US"/>
              <a:t>proposal</a:t>
            </a:r>
          </a:p>
        </p:txBody>
      </p:sp>
      <p:sp>
        <p:nvSpPr>
          <p:cNvPr id="7180" name="AutoShape 19"/>
          <p:cNvSpPr>
            <a:spLocks noChangeArrowheads="1"/>
          </p:cNvSpPr>
          <p:nvPr/>
        </p:nvSpPr>
        <p:spPr bwMode="auto">
          <a:xfrm>
            <a:off x="7335838" y="3384550"/>
            <a:ext cx="685800" cy="392113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Ok?</a:t>
            </a:r>
          </a:p>
        </p:txBody>
      </p:sp>
      <p:grpSp>
        <p:nvGrpSpPr>
          <p:cNvPr id="7181" name="Group 25"/>
          <p:cNvGrpSpPr>
            <a:grpSpLocks/>
          </p:cNvGrpSpPr>
          <p:nvPr/>
        </p:nvGrpSpPr>
        <p:grpSpPr bwMode="auto">
          <a:xfrm>
            <a:off x="8001000" y="2209800"/>
            <a:ext cx="762000" cy="1371600"/>
            <a:chOff x="5040" y="1296"/>
            <a:chExt cx="480" cy="912"/>
          </a:xfrm>
        </p:grpSpPr>
        <p:sp>
          <p:nvSpPr>
            <p:cNvPr id="7199" name="Line 22"/>
            <p:cNvSpPr>
              <a:spLocks noChangeShapeType="1"/>
            </p:cNvSpPr>
            <p:nvPr/>
          </p:nvSpPr>
          <p:spPr bwMode="auto">
            <a:xfrm flipH="1">
              <a:off x="5280" y="129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23"/>
            <p:cNvSpPr>
              <a:spLocks noChangeShapeType="1"/>
            </p:cNvSpPr>
            <p:nvPr/>
          </p:nvSpPr>
          <p:spPr bwMode="auto">
            <a:xfrm>
              <a:off x="5040" y="2208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24"/>
            <p:cNvSpPr>
              <a:spLocks noChangeShapeType="1"/>
            </p:cNvSpPr>
            <p:nvPr/>
          </p:nvSpPr>
          <p:spPr bwMode="auto">
            <a:xfrm flipV="1">
              <a:off x="5520" y="1296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2" name="Line 28"/>
          <p:cNvSpPr>
            <a:spLocks noChangeShapeType="1"/>
          </p:cNvSpPr>
          <p:nvPr/>
        </p:nvSpPr>
        <p:spPr bwMode="auto">
          <a:xfrm>
            <a:off x="8001000" y="5926138"/>
            <a:ext cx="957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183" name="Group 33"/>
          <p:cNvGrpSpPr>
            <a:grpSpLocks/>
          </p:cNvGrpSpPr>
          <p:nvPr/>
        </p:nvGrpSpPr>
        <p:grpSpPr bwMode="auto">
          <a:xfrm>
            <a:off x="8399463" y="2057400"/>
            <a:ext cx="566737" cy="3868738"/>
            <a:chOff x="5291" y="1296"/>
            <a:chExt cx="357" cy="2437"/>
          </a:xfrm>
        </p:grpSpPr>
        <p:sp>
          <p:nvSpPr>
            <p:cNvPr id="7197" name="Line 27"/>
            <p:cNvSpPr>
              <a:spLocks noChangeShapeType="1"/>
            </p:cNvSpPr>
            <p:nvPr/>
          </p:nvSpPr>
          <p:spPr bwMode="auto">
            <a:xfrm flipH="1">
              <a:off x="5291" y="1296"/>
              <a:ext cx="3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29"/>
            <p:cNvSpPr>
              <a:spLocks noChangeShapeType="1"/>
            </p:cNvSpPr>
            <p:nvPr/>
          </p:nvSpPr>
          <p:spPr bwMode="auto">
            <a:xfrm flipV="1">
              <a:off x="5648" y="1296"/>
              <a:ext cx="0" cy="24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4" name="AutoShape 32"/>
          <p:cNvSpPr>
            <a:spLocks noChangeArrowheads="1"/>
          </p:cNvSpPr>
          <p:nvPr/>
        </p:nvSpPr>
        <p:spPr bwMode="auto">
          <a:xfrm>
            <a:off x="7453313" y="5737225"/>
            <a:ext cx="685800" cy="392113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Ok?</a:t>
            </a:r>
          </a:p>
        </p:txBody>
      </p:sp>
      <p:sp>
        <p:nvSpPr>
          <p:cNvPr id="7185" name="Rectangle 34"/>
          <p:cNvSpPr>
            <a:spLocks noChangeArrowheads="1"/>
          </p:cNvSpPr>
          <p:nvPr/>
        </p:nvSpPr>
        <p:spPr bwMode="auto">
          <a:xfrm>
            <a:off x="6319838" y="6332538"/>
            <a:ext cx="1597025" cy="381000"/>
          </a:xfrm>
          <a:prstGeom prst="rect">
            <a:avLst/>
          </a:prstGeom>
          <a:solidFill>
            <a:srgbClr val="FEBDB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Submission</a:t>
            </a:r>
          </a:p>
        </p:txBody>
      </p:sp>
      <p:sp>
        <p:nvSpPr>
          <p:cNvPr id="7186" name="Line 36"/>
          <p:cNvSpPr>
            <a:spLocks noChangeShapeType="1"/>
          </p:cNvSpPr>
          <p:nvPr/>
        </p:nvSpPr>
        <p:spPr bwMode="auto">
          <a:xfrm flipH="1">
            <a:off x="6249988" y="1365250"/>
            <a:ext cx="452437" cy="452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7" name="Line 37"/>
          <p:cNvSpPr>
            <a:spLocks noChangeShapeType="1"/>
          </p:cNvSpPr>
          <p:nvPr/>
        </p:nvSpPr>
        <p:spPr bwMode="auto">
          <a:xfrm>
            <a:off x="7372350" y="1377950"/>
            <a:ext cx="301625" cy="427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8" name="Line 38"/>
          <p:cNvSpPr>
            <a:spLocks noChangeShapeType="1"/>
          </p:cNvSpPr>
          <p:nvPr/>
        </p:nvSpPr>
        <p:spPr bwMode="auto">
          <a:xfrm>
            <a:off x="6702425" y="2082800"/>
            <a:ext cx="450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9" name="Line 39"/>
          <p:cNvSpPr>
            <a:spLocks noChangeShapeType="1"/>
          </p:cNvSpPr>
          <p:nvPr/>
        </p:nvSpPr>
        <p:spPr bwMode="auto">
          <a:xfrm>
            <a:off x="7720013" y="2373313"/>
            <a:ext cx="0" cy="18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0" name="Line 40"/>
          <p:cNvSpPr>
            <a:spLocks noChangeShapeType="1"/>
          </p:cNvSpPr>
          <p:nvPr/>
        </p:nvSpPr>
        <p:spPr bwMode="auto">
          <a:xfrm>
            <a:off x="7662863" y="3206750"/>
            <a:ext cx="0" cy="173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1" name="Line 42"/>
          <p:cNvSpPr>
            <a:spLocks noChangeShapeType="1"/>
          </p:cNvSpPr>
          <p:nvPr/>
        </p:nvSpPr>
        <p:spPr bwMode="auto">
          <a:xfrm>
            <a:off x="7673975" y="3784600"/>
            <a:ext cx="0" cy="19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2" name="Line 43"/>
          <p:cNvSpPr>
            <a:spLocks noChangeShapeType="1"/>
          </p:cNvSpPr>
          <p:nvPr/>
        </p:nvSpPr>
        <p:spPr bwMode="auto">
          <a:xfrm>
            <a:off x="7708900" y="4502150"/>
            <a:ext cx="0" cy="428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3" name="Line 44"/>
          <p:cNvSpPr>
            <a:spLocks noChangeShapeType="1"/>
          </p:cNvSpPr>
          <p:nvPr/>
        </p:nvSpPr>
        <p:spPr bwMode="auto">
          <a:xfrm>
            <a:off x="7766050" y="5486400"/>
            <a:ext cx="0" cy="25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4" name="Line 45"/>
          <p:cNvSpPr>
            <a:spLocks noChangeShapeType="1"/>
          </p:cNvSpPr>
          <p:nvPr/>
        </p:nvSpPr>
        <p:spPr bwMode="auto">
          <a:xfrm flipH="1">
            <a:off x="7431088" y="6053138"/>
            <a:ext cx="242887" cy="277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5" name="Line 46"/>
          <p:cNvSpPr>
            <a:spLocks noChangeShapeType="1"/>
          </p:cNvSpPr>
          <p:nvPr/>
        </p:nvSpPr>
        <p:spPr bwMode="auto">
          <a:xfrm>
            <a:off x="6180138" y="5208588"/>
            <a:ext cx="765175" cy="1122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6" name="Line 47"/>
          <p:cNvSpPr>
            <a:spLocks noChangeShapeType="1"/>
          </p:cNvSpPr>
          <p:nvPr/>
        </p:nvSpPr>
        <p:spPr bwMode="auto">
          <a:xfrm>
            <a:off x="7164388" y="474663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3457</TotalTime>
  <Words>822</Words>
  <Application>Microsoft Office PowerPoint</Application>
  <PresentationFormat>On-screen Show (4:3)</PresentationFormat>
  <Paragraphs>249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Session 5  Budget and Budget Justification</vt:lpstr>
      <vt:lpstr>General comments on work plan</vt:lpstr>
      <vt:lpstr>Flow of a typical proposal</vt:lpstr>
      <vt:lpstr>The National Science Foundation</vt:lpstr>
      <vt:lpstr>NSF structure</vt:lpstr>
      <vt:lpstr>Success Rate</vt:lpstr>
      <vt:lpstr>Budget</vt:lpstr>
      <vt:lpstr>PowerPoint Presentation</vt:lpstr>
      <vt:lpstr>Office of Sponsored Research</vt:lpstr>
      <vt:lpstr>Direct and indirect costs</vt:lpstr>
      <vt:lpstr>Cost Sharing</vt:lpstr>
      <vt:lpstr>Budget Categories</vt:lpstr>
      <vt:lpstr>Financial compliance</vt:lpstr>
      <vt:lpstr>Budget Justification</vt:lpstr>
      <vt:lpstr>Panel Exercise</vt:lpstr>
    </vt:vector>
  </TitlesOfParts>
  <Company>SAFS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Lorenz Hauser</dc:creator>
  <cp:lastModifiedBy>Lorenz Hauser</cp:lastModifiedBy>
  <cp:revision>101</cp:revision>
  <dcterms:created xsi:type="dcterms:W3CDTF">2008-01-06T19:47:24Z</dcterms:created>
  <dcterms:modified xsi:type="dcterms:W3CDTF">2015-02-02T03:39:20Z</dcterms:modified>
</cp:coreProperties>
</file>